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17"/>
  </p:notesMasterIdLst>
  <p:sldIdLst>
    <p:sldId id="257" r:id="rId2"/>
    <p:sldId id="256" r:id="rId3"/>
    <p:sldId id="273" r:id="rId4"/>
    <p:sldId id="258" r:id="rId5"/>
    <p:sldId id="2946" r:id="rId6"/>
    <p:sldId id="2943" r:id="rId7"/>
    <p:sldId id="259" r:id="rId8"/>
    <p:sldId id="264" r:id="rId9"/>
    <p:sldId id="2945" r:id="rId10"/>
    <p:sldId id="2944" r:id="rId11"/>
    <p:sldId id="261" r:id="rId12"/>
    <p:sldId id="284" r:id="rId13"/>
    <p:sldId id="263" r:id="rId14"/>
    <p:sldId id="285" r:id="rId15"/>
    <p:sldId id="272" r:id="rId16"/>
  </p:sldIdLst>
  <p:sldSz cx="16033750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9FAB"/>
    <a:srgbClr val="237AB2"/>
    <a:srgbClr val="ED5731"/>
    <a:srgbClr val="EC5364"/>
    <a:srgbClr val="E51C66"/>
    <a:srgbClr val="4CB7BD"/>
    <a:srgbClr val="F4AE64"/>
    <a:srgbClr val="EB4D82"/>
    <a:srgbClr val="F28D31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E5FCA-F9DC-4BD0-A1C4-017711F1051D}" v="29" dt="2019-05-23T11:24:26.715"/>
    <p1510:client id="{4BA4CA6C-FF6F-4040-9EA6-D8561B403B71}" v="1" dt="2019-05-23T11:46:41.722"/>
    <p1510:client id="{DB513B87-BF4A-4B21-B253-DFCC56718439}" v="2" dt="2019-05-22T13:56:51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712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Networking-Blog/Introducing-Kubernetes-Overlay-Networking-for-Windows/ba-p/363082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39b3a36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39b3a36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38ac0a8b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38ac0a8b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accomplishments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d0edeb329_0_1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d0edeb329_0_1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Great reference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https://techcommunity.microsoft.com/t5/Networking-Blog/Introducing-Kubernetes-Overlay-Networking-for-Windows/ba-p/363082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90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d0edeb329_0_1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d0edeb329_0_1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a5608f6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a5608f6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9b3a36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9b3a36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Goals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04523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39b3a36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39b3a36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Goals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4219" y="1475959"/>
            <a:ext cx="12025313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4219" y="4736847"/>
            <a:ext cx="12025313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74153" y="480157"/>
            <a:ext cx="3457277" cy="76428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320" y="480157"/>
            <a:ext cx="10171410" cy="7642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9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4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46558" y="780305"/>
            <a:ext cx="14940635" cy="10041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 Medium"/>
              <a:buNone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546558" y="2020744"/>
            <a:ext cx="14940635" cy="59902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801654" lvl="0" indent="-601241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603309" lvl="1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2404963" lvl="2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3206618" lvl="3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4008272" lvl="4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4809927" lvl="5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5611581" lvl="6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6413236" lvl="7" indent="-556705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7214890" lvl="8" indent="-556705">
              <a:spcBef>
                <a:spcPts val="2805"/>
              </a:spcBef>
              <a:spcAft>
                <a:spcPts val="2805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304059" y="8011043"/>
            <a:ext cx="514469" cy="690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" name="Google Shape;2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967790" y="7947573"/>
            <a:ext cx="711405" cy="690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04097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304059" y="8011043"/>
            <a:ext cx="514469" cy="690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1018" y="8144647"/>
            <a:ext cx="2648185" cy="584277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0"/>
          <p:cNvSpPr txBox="1">
            <a:spLocks noGrp="1"/>
          </p:cNvSpPr>
          <p:nvPr>
            <p:ph type="title"/>
          </p:nvPr>
        </p:nvSpPr>
        <p:spPr>
          <a:xfrm>
            <a:off x="546558" y="513087"/>
            <a:ext cx="14940635" cy="100416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Medium"/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546558" y="2020744"/>
            <a:ext cx="14940635" cy="5990299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801654" lvl="0" indent="-601241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603309" lvl="1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2404963" lvl="2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3206618" lvl="3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4008272" lvl="4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4809927" lvl="5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5611581" lvl="6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6413236" lvl="7" indent="-556705" rtl="0">
              <a:spcBef>
                <a:spcPts val="2805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7214890" lvl="8" indent="-556705" rtl="0">
              <a:spcBef>
                <a:spcPts val="2805"/>
              </a:spcBef>
              <a:spcAft>
                <a:spcPts val="2805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796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7" y="-10329"/>
            <a:ext cx="13829109" cy="1743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0101956-E20A-7142-BDF5-CDEF45C47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84" y="15285"/>
            <a:ext cx="13829109" cy="2109244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6228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3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970" y="2248386"/>
            <a:ext cx="13829109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970" y="6035358"/>
            <a:ext cx="13829109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320" y="2400782"/>
            <a:ext cx="6814344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7086" y="2400782"/>
            <a:ext cx="6814344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5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480157"/>
            <a:ext cx="13829109" cy="1743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409" y="2210808"/>
            <a:ext cx="6783027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409" y="3294290"/>
            <a:ext cx="6783027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7086" y="2210808"/>
            <a:ext cx="6816432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17086" y="3294290"/>
            <a:ext cx="6816432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1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601239"/>
            <a:ext cx="5171301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432" y="1298510"/>
            <a:ext cx="8117086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09" y="2705576"/>
            <a:ext cx="5171301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601239"/>
            <a:ext cx="5171301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6432" y="1298510"/>
            <a:ext cx="8117086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09" y="2705576"/>
            <a:ext cx="5171301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5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321" y="480157"/>
            <a:ext cx="13829109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321" y="2400782"/>
            <a:ext cx="13829109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320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80" y="8358896"/>
            <a:ext cx="5411391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3836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3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enhancements/blob/master/keps/sig-windows/20190424-windows-cri-containerd.md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tiff"/><Relationship Id="rId21" Type="http://schemas.openxmlformats.org/officeDocument/2006/relationships/image" Target="../media/image30.sv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17" Type="http://schemas.openxmlformats.org/officeDocument/2006/relationships/image" Target="../media/image2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svg"/><Relationship Id="rId10" Type="http://schemas.openxmlformats.org/officeDocument/2006/relationships/image" Target="../media/image19.png"/><Relationship Id="rId19" Type="http://schemas.openxmlformats.org/officeDocument/2006/relationships/image" Target="../media/image28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embed?src=cgnt364vd8s86hr2phapfjc6uk@group.calendar.google.com&amp;ctz=America/Los_Angeles&amp;pli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github.com/orgs/kubernetes/projects/8" TargetMode="External"/><Relationship Id="rId4" Type="http://schemas.openxmlformats.org/officeDocument/2006/relationships/hyperlink" Target="https://www.youtube.com/playlist?list=PL69nYSiGNLP2OH9InCcNkWNu2bl-gmIU4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ubernetes/community/tree/master/sig-windows" TargetMode="External"/><Relationship Id="rId13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hyperlink" Target="https://discuss.kubernetes.io/c/general-discussions/windows" TargetMode="External"/><Relationship Id="rId12" Type="http://schemas.openxmlformats.org/officeDocument/2006/relationships/hyperlink" Target="https://kubernetes.io/docs/setup/window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roups.google.com/forum/#!forum/kubernetes-sig-windows" TargetMode="External"/><Relationship Id="rId11" Type="http://schemas.openxmlformats.org/officeDocument/2006/relationships/hyperlink" Target="https://www.youtube.com/playlist?list=PL69nYSiGNLP2OH9InCcNkWNu2bl-gmIU4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35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getting-started-guides/window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jpeg"/><Relationship Id="rId4" Type="http://schemas.openxmlformats.org/officeDocument/2006/relationships/hyperlink" Target="https://github.com/kubernetes/sig-release/tree/master/releases/release-1.1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en-us/help/448989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openvswitch/ovn-kubernetes" TargetMode="External"/><Relationship Id="rId5" Type="http://schemas.openxmlformats.org/officeDocument/2006/relationships/hyperlink" Target="https://github.com/containernetworking/plugins/tree/master/plugins/main/windows/win-bridge" TargetMode="External"/><Relationship Id="rId4" Type="http://schemas.openxmlformats.org/officeDocument/2006/relationships/hyperlink" Target="https://github.com/containernetworking/plugins/tree/master/plugins/main/windows/win-overlay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grid.k8s.io/sig-window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rancher.com/docs/rancher/v1.6/en/windows/" TargetMode="External"/><Relationship Id="rId3" Type="http://schemas.openxmlformats.org/officeDocument/2006/relationships/hyperlink" Target="https://github.com/aws/containers-roadmap/tree/master/preview-programs/eks-windows-preview" TargetMode="External"/><Relationship Id="rId7" Type="http://schemas.openxmlformats.org/officeDocument/2006/relationships/hyperlink" Target="https://azure.microsoft.com/en-us/blog/announcing-the-preview-of-windows-server-containers-support-in-azure-kubernetes-servic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support.huaweicloud.com/en-us/usermanual-cce/cce_01_0155.html" TargetMode="External"/><Relationship Id="rId5" Type="http://schemas.openxmlformats.org/officeDocument/2006/relationships/hyperlink" Target="https://docs.google.com/forms/d/e/1FAIpQLSfk6PAxUqQ0k08ByqU49yy8s1sLNivHLkbQ6ltxUZf49j3C0g/viewform?vc=0&amp;c=0&amp;w=1" TargetMode="External"/><Relationship Id="rId10" Type="http://schemas.openxmlformats.org/officeDocument/2006/relationships/hyperlink" Target="https://k8s.vmware.com/windows-containers-on-kubernetes/" TargetMode="External"/><Relationship Id="rId4" Type="http://schemas.openxmlformats.org/officeDocument/2006/relationships/hyperlink" Target="https://beta.docker.com/" TargetMode="External"/><Relationship Id="rId9" Type="http://schemas.openxmlformats.org/officeDocument/2006/relationships/hyperlink" Target="https://docs.google.com/forms/d/e/1FAIpQLSdRBuKXZXmBeprG_rS7KfcTyIBLY2OHuuGolxFEO-jJ1JGxsA/viewform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564347" y="211015"/>
            <a:ext cx="13829109" cy="1521833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-US"/>
              <a:t>CRI-</a:t>
            </a:r>
            <a:r>
              <a:rPr lang="en-US" err="1"/>
              <a:t>ContainerD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4294967295"/>
          </p:nvPr>
        </p:nvSpPr>
        <p:spPr>
          <a:xfrm>
            <a:off x="-1" y="2020888"/>
            <a:ext cx="15662031" cy="6786685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pPr marL="300355" indent="-300355"/>
            <a:r>
              <a:rPr lang="en-US"/>
              <a:t>Aligned with Kubernetes goals and current Windows development</a:t>
            </a:r>
          </a:p>
          <a:p>
            <a:pPr marL="901573" lvl="1" indent="-300355"/>
            <a:r>
              <a:rPr lang="en-US" sz="2800"/>
              <a:t>Improve compatibility: enable fixes to single file mapping</a:t>
            </a:r>
          </a:p>
          <a:p>
            <a:pPr marL="901573" lvl="1" indent="-300355"/>
            <a:r>
              <a:rPr lang="en-US" sz="2800"/>
              <a:t>Be ready for </a:t>
            </a:r>
            <a:r>
              <a:rPr lang="en-US" sz="2800" err="1"/>
              <a:t>dockershim</a:t>
            </a:r>
            <a:r>
              <a:rPr lang="en-US" sz="2800"/>
              <a:t> deprecation when it happens</a:t>
            </a:r>
          </a:p>
          <a:p>
            <a:pPr marL="300355" indent="-300355"/>
            <a:r>
              <a:rPr lang="en-US"/>
              <a:t>Reduced footprint and installation</a:t>
            </a:r>
          </a:p>
          <a:p>
            <a:pPr marL="300355" indent="-300355"/>
            <a:r>
              <a:rPr lang="en-US"/>
              <a:t>Hyper-V isolation support</a:t>
            </a:r>
            <a:endParaRPr lang="en-US">
              <a:cs typeface="Calibri" panose="020F0502020204030204"/>
            </a:endParaRPr>
          </a:p>
          <a:p>
            <a:pPr marL="901700" lvl="1" indent="-300355"/>
            <a:r>
              <a:rPr lang="en-US" sz="2650">
                <a:ea typeface="+mn-lt"/>
                <a:cs typeface="+mn-lt"/>
              </a:rPr>
              <a:t>Future: Additional storage support</a:t>
            </a:r>
          </a:p>
          <a:p>
            <a:pPr marL="901700" lvl="1" indent="-300355"/>
            <a:r>
              <a:rPr lang="en-US" sz="2650">
                <a:ea typeface="+mn-lt"/>
                <a:cs typeface="+mn-lt"/>
              </a:rPr>
              <a:t>Future: Memory and CPU resource control</a:t>
            </a:r>
          </a:p>
          <a:p>
            <a:pPr marL="300355" indent="-300355"/>
            <a:endParaRPr lang="en-US">
              <a:cs typeface="Calibri" panose="020F0502020204030204"/>
            </a:endParaRPr>
          </a:p>
          <a:p>
            <a:pPr marL="300355" indent="-300355"/>
            <a:r>
              <a:rPr lang="en-US">
                <a:cs typeface="Calibri" panose="020F0502020204030204"/>
                <a:hlinkClick r:id="rId3"/>
              </a:rPr>
              <a:t>KEP</a:t>
            </a:r>
            <a:r>
              <a:rPr lang="en-US">
                <a:cs typeface="Calibri" panose="020F0502020204030204"/>
              </a:rPr>
              <a:t> outlines plan over multiple releases &amp; work spans multiple projects</a:t>
            </a:r>
          </a:p>
          <a:p>
            <a:pPr marL="901573" lvl="1" indent="-300355"/>
            <a:r>
              <a:rPr lang="en-US">
                <a:cs typeface="Calibri" panose="020F0502020204030204"/>
              </a:rPr>
              <a:t>Kubernetes</a:t>
            </a:r>
          </a:p>
          <a:p>
            <a:pPr marL="901573" lvl="1" indent="-300355"/>
            <a:r>
              <a:rPr lang="en-US" err="1">
                <a:cs typeface="Calibri" panose="020F0502020204030204"/>
              </a:rPr>
              <a:t>ContainerD</a:t>
            </a:r>
            <a:endParaRPr lang="en-US">
              <a:cs typeface="Calibri" panose="020F0502020204030204"/>
            </a:endParaRPr>
          </a:p>
          <a:p>
            <a:pPr marL="901573" lvl="1" indent="-300355"/>
            <a:r>
              <a:rPr lang="en-US">
                <a:cs typeface="Calibri" panose="020F0502020204030204"/>
              </a:rPr>
              <a:t>CNI plugins</a:t>
            </a:r>
          </a:p>
          <a:p>
            <a:pPr marL="300355" indent="-300355"/>
            <a:endParaRPr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01656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"/>
              <a:t>1.15 </a:t>
            </a:r>
            <a:r>
              <a:rPr lang="en-US"/>
              <a:t>Estimate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" name="Google Shape;108;p16"/>
          <p:cNvSpPr txBox="1">
            <a:spLocks noGrp="1"/>
          </p:cNvSpPr>
          <p:nvPr>
            <p:ph type="body" idx="4294967295"/>
          </p:nvPr>
        </p:nvSpPr>
        <p:spPr>
          <a:xfrm>
            <a:off x="0" y="2020888"/>
            <a:ext cx="1494155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50"/>
              <a:t>CRI-</a:t>
            </a:r>
            <a:r>
              <a:rPr lang="en-US" sz="3650" err="1"/>
              <a:t>ContainerD</a:t>
            </a:r>
            <a:r>
              <a:rPr lang="en-US" sz="3650"/>
              <a:t> (sig-node collaboration)</a:t>
            </a:r>
          </a:p>
          <a:p>
            <a:pPr marL="742950" indent="-742950">
              <a:buFont typeface="+mj-lt"/>
              <a:buAutoNum type="arabicPeriod"/>
            </a:pPr>
            <a:r>
              <a:rPr lang="en"/>
              <a:t>Kubeadm </a:t>
            </a:r>
            <a:r>
              <a:rPr lang="en-US"/>
              <a:t>initial</a:t>
            </a:r>
            <a:r>
              <a:rPr lang="en"/>
              <a:t> support (sig-cluster-lifecycle collaboration)</a:t>
            </a:r>
            <a:endParaRPr/>
          </a:p>
          <a:p>
            <a:pPr marL="742950" indent="-742950">
              <a:buFont typeface="+mj-lt"/>
              <a:buAutoNum type="arabicPeriod"/>
            </a:pPr>
            <a:r>
              <a:rPr lang="en-US" sz="3650"/>
              <a:t>Continuing advancements in </a:t>
            </a:r>
            <a:r>
              <a:rPr lang="en" sz="3650" err="1"/>
              <a:t>gMSA</a:t>
            </a:r>
            <a:r>
              <a:rPr lang="en" sz="3650"/>
              <a:t> and Windows workload identity (sig-node/sig-</a:t>
            </a:r>
            <a:r>
              <a:rPr lang="en" sz="3650" err="1"/>
              <a:t>api</a:t>
            </a:r>
            <a:r>
              <a:rPr lang="en" sz="3650"/>
              <a:t>/sig-auth collaboration)</a:t>
            </a:r>
            <a:endParaRPr sz="3650"/>
          </a:p>
          <a:p>
            <a:pPr marL="901700" lvl="1" indent="-300355"/>
            <a:r>
              <a:rPr lang="en" sz="3150" err="1">
                <a:cs typeface="Calibri"/>
              </a:rPr>
              <a:t>RunAsUserName</a:t>
            </a:r>
            <a:r>
              <a:rPr lang="en" sz="3150">
                <a:cs typeface="Calibri"/>
              </a:rPr>
              <a:t> enhancement</a:t>
            </a:r>
          </a:p>
          <a:p>
            <a:pPr marL="742950" indent="-742950">
              <a:buFont typeface="+mj-lt"/>
              <a:buAutoNum type="arabicPeriod"/>
            </a:pPr>
            <a:r>
              <a:rPr lang="en"/>
              <a:t>More CNIs </a:t>
            </a:r>
            <a:r>
              <a:rPr lang="en-US"/>
              <a:t>and </a:t>
            </a:r>
            <a:r>
              <a:rPr lang="en"/>
              <a:t>Storage plugins</a:t>
            </a:r>
            <a:endParaRPr/>
          </a:p>
          <a:p>
            <a:pPr marL="0" indent="0">
              <a:buNone/>
            </a:pPr>
            <a:endParaRPr lang="en"/>
          </a:p>
          <a:p>
            <a:pPr marL="0" indent="0">
              <a:buNone/>
            </a:pPr>
            <a:r>
              <a:rPr lang="en"/>
              <a:t>→ Fix bugs and address customer issues/concerns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AA1430E-1302-A64E-823C-CA208976881A}"/>
              </a:ext>
            </a:extLst>
          </p:cNvPr>
          <p:cNvGrpSpPr/>
          <p:nvPr/>
        </p:nvGrpSpPr>
        <p:grpSpPr>
          <a:xfrm>
            <a:off x="11113068" y="1917700"/>
            <a:ext cx="4551800" cy="6478823"/>
            <a:chOff x="601041" y="1922033"/>
            <a:chExt cx="4551800" cy="647882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B5788873-28D2-7041-A4B8-06432AD8EBAE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4E3EA18-1A87-A641-A1ED-AF3311CF955C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B727AA4-A685-EB40-91AB-029491E425EA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BA57F31-FC37-3A45-B50E-0E062A4F3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D715247-C6FB-C94F-B65C-3F6F599995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C5C5C8-FC80-AD4A-8FA5-4A6CDC0E1F8D}"/>
              </a:ext>
            </a:extLst>
          </p:cNvPr>
          <p:cNvGrpSpPr/>
          <p:nvPr/>
        </p:nvGrpSpPr>
        <p:grpSpPr>
          <a:xfrm>
            <a:off x="5867995" y="1922032"/>
            <a:ext cx="4551800" cy="6478823"/>
            <a:chOff x="601041" y="1922033"/>
            <a:chExt cx="4551800" cy="6478823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E5573F0E-00C2-D042-BA39-0E8D8822DB9A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6C40A0-CFD2-264C-8525-E832BB441E3C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FEB7CBD-88DC-A140-B768-00BB329D0A85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E3E86FA-D9F8-F14E-9076-ECB1C5966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40350E9-DAB8-E445-A648-052AB91E3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6462D7-7BE7-D64C-9B7D-4C49168E2365}"/>
              </a:ext>
            </a:extLst>
          </p:cNvPr>
          <p:cNvGrpSpPr/>
          <p:nvPr/>
        </p:nvGrpSpPr>
        <p:grpSpPr>
          <a:xfrm>
            <a:off x="458165" y="1922033"/>
            <a:ext cx="4551800" cy="6478823"/>
            <a:chOff x="601041" y="1922033"/>
            <a:chExt cx="4551800" cy="647882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0931731-1B10-904A-B7B7-9D5405683107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E2CBA84-C187-D942-8E53-37AD40861665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CF05A-B99C-AA4B-B5BF-5F1E7C49AF73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36F13EF-9DB5-AE4B-8E30-FA1A8D167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F2FF03C-4D1F-6644-B997-4D9AFBB63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1EB3AD-CF09-E04A-8F1E-2FC5EE2B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Contribute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0AA11D-8962-9B44-A4F8-99885531CE04}"/>
              </a:ext>
            </a:extLst>
          </p:cNvPr>
          <p:cNvGrpSpPr/>
          <p:nvPr/>
        </p:nvGrpSpPr>
        <p:grpSpPr>
          <a:xfrm>
            <a:off x="12367320" y="2083117"/>
            <a:ext cx="2000623" cy="2000623"/>
            <a:chOff x="10528395" y="2413047"/>
            <a:chExt cx="1270000" cy="127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87A13A-3799-9349-A5A9-3B48C79C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28395" y="2413047"/>
              <a:ext cx="1270000" cy="1270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B0B011C-8011-A44A-8559-934504DF0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5907" y="3136094"/>
              <a:ext cx="434975" cy="4349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01DCEC1-191E-2D48-9E21-C7E71644B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7953"/>
          <a:stretch/>
        </p:blipFill>
        <p:spPr>
          <a:xfrm>
            <a:off x="1912189" y="2241315"/>
            <a:ext cx="1627260" cy="17431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08D48-4D63-A343-ADFB-A2D5BC01A784}"/>
              </a:ext>
            </a:extLst>
          </p:cNvPr>
          <p:cNvGrpSpPr/>
          <p:nvPr/>
        </p:nvGrpSpPr>
        <p:grpSpPr>
          <a:xfrm>
            <a:off x="7157967" y="2065887"/>
            <a:ext cx="2000623" cy="2000623"/>
            <a:chOff x="6715312" y="2335191"/>
            <a:chExt cx="2000623" cy="20006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8EC729-574E-C542-BA9C-B3856F2E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15312" y="2335191"/>
              <a:ext cx="2000623" cy="200062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D541F14-BBFF-3743-BB37-259466D2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73017" y="3435515"/>
              <a:ext cx="685212" cy="6852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CE822A-CBDE-C240-A52E-42F0E49F98BE}"/>
              </a:ext>
            </a:extLst>
          </p:cNvPr>
          <p:cNvSpPr txBox="1"/>
          <p:nvPr/>
        </p:nvSpPr>
        <p:spPr>
          <a:xfrm>
            <a:off x="1854966" y="4249157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237AB2"/>
                </a:solidFill>
                <a:latin typeface="Georgia" panose="02040502050405020303" pitchFamily="18" charset="0"/>
              </a:rPr>
              <a:t>End</a:t>
            </a:r>
            <a:r>
              <a:rPr lang="zh-CN" altLang="en-US" sz="28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800">
                <a:solidFill>
                  <a:srgbClr val="237AB2"/>
                </a:solidFill>
                <a:latin typeface="Georgia" panose="02040502050405020303" pitchFamily="18" charset="0"/>
              </a:rPr>
              <a:t>User</a:t>
            </a:r>
            <a:endParaRPr lang="en-US" sz="28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5E0D2-5B22-BF4A-8F58-DE2E6E75345B}"/>
              </a:ext>
            </a:extLst>
          </p:cNvPr>
          <p:cNvSpPr txBox="1"/>
          <p:nvPr/>
        </p:nvSpPr>
        <p:spPr>
          <a:xfrm>
            <a:off x="7123379" y="424915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237AB2"/>
                </a:solidFill>
                <a:latin typeface="Georgia" panose="02040502050405020303" pitchFamily="18" charset="0"/>
              </a:rPr>
              <a:t>Contributor</a:t>
            </a:r>
            <a:endParaRPr lang="en-US" sz="28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32E85E-098A-F548-A33B-57F29416F79F}"/>
              </a:ext>
            </a:extLst>
          </p:cNvPr>
          <p:cNvSpPr txBox="1"/>
          <p:nvPr/>
        </p:nvSpPr>
        <p:spPr>
          <a:xfrm>
            <a:off x="12352318" y="4249157"/>
            <a:ext cx="1816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rgbClr val="237AB2"/>
                </a:solidFill>
                <a:latin typeface="Georgia" panose="02040502050405020303" pitchFamily="18" charset="0"/>
              </a:rPr>
              <a:t>Tech Lead</a:t>
            </a:r>
            <a:endParaRPr lang="en-US" sz="28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6CDB71-0F7E-1C42-B655-0FFE2E38E48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9552" y="5679349"/>
            <a:ext cx="1081082" cy="1081082"/>
          </a:xfrm>
          <a:prstGeom prst="rect">
            <a:avLst/>
          </a:prstGeom>
        </p:spPr>
      </p:pic>
      <p:pic>
        <p:nvPicPr>
          <p:cNvPr id="44" name="Picture 43" descr="A close up of a sign&#10;&#10;Description automatically generated">
            <a:extLst>
              <a:ext uri="{FF2B5EF4-FFF2-40B4-BE49-F238E27FC236}">
                <a16:creationId xmlns:a16="http://schemas.microsoft.com/office/drawing/2014/main" id="{CBF7DDA3-1B2C-FA47-8857-0EA8A4738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0441" y="5652148"/>
            <a:ext cx="1135485" cy="113548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6E55F12-37FE-1F4A-BC8D-6AECE7DAA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5732" y="5791079"/>
            <a:ext cx="857623" cy="8576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E0783E-55E6-9749-A1E1-BD1BABF0071E}"/>
              </a:ext>
            </a:extLst>
          </p:cNvPr>
          <p:cNvSpPr txBox="1"/>
          <p:nvPr/>
        </p:nvSpPr>
        <p:spPr>
          <a:xfrm>
            <a:off x="589552" y="6757465"/>
            <a:ext cx="1066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GitHub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Issues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D09800-CE28-B243-BFAB-3DDE57776A9A}"/>
              </a:ext>
            </a:extLst>
          </p:cNvPr>
          <p:cNvSpPr txBox="1"/>
          <p:nvPr/>
        </p:nvSpPr>
        <p:spPr>
          <a:xfrm>
            <a:off x="1864008" y="6757465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Document/Blog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7E779B-E9EC-2548-9B30-87EF08A32DDB}"/>
              </a:ext>
            </a:extLst>
          </p:cNvPr>
          <p:cNvSpPr txBox="1"/>
          <p:nvPr/>
        </p:nvSpPr>
        <p:spPr>
          <a:xfrm>
            <a:off x="3379835" y="6757465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Community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Meetings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B478A8B0-20C7-6F4B-885A-8748157D360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90" t="36705" r="38590" b="36033"/>
          <a:stretch/>
        </p:blipFill>
        <p:spPr>
          <a:xfrm>
            <a:off x="6490110" y="5400113"/>
            <a:ext cx="902208" cy="53890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E2D1313-3D17-7A4D-9EAA-AFAE1F89C402}"/>
              </a:ext>
            </a:extLst>
          </p:cNvPr>
          <p:cNvSpPr txBox="1"/>
          <p:nvPr/>
        </p:nvSpPr>
        <p:spPr>
          <a:xfrm>
            <a:off x="6239095" y="6088347"/>
            <a:ext cx="151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1st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Commit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1041262C-55CD-DC4E-AB81-5761F10D7B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82548" y="5189293"/>
            <a:ext cx="918529" cy="91852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710A16F-A6E2-0D43-ABB3-7A35FE75237D}"/>
              </a:ext>
            </a:extLst>
          </p:cNvPr>
          <p:cNvSpPr txBox="1"/>
          <p:nvPr/>
        </p:nvSpPr>
        <p:spPr>
          <a:xfrm>
            <a:off x="8727541" y="6139335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Fix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Bugs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D67D6401-F1D8-E146-818D-D93BF433E2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8770" y="6848057"/>
            <a:ext cx="644927" cy="72114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B8CC8D6-040C-0445-B4FC-D5E3307CEF70}"/>
              </a:ext>
            </a:extLst>
          </p:cNvPr>
          <p:cNvSpPr txBox="1"/>
          <p:nvPr/>
        </p:nvSpPr>
        <p:spPr>
          <a:xfrm>
            <a:off x="6384032" y="7713971"/>
            <a:ext cx="120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Member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D0871F7-E22F-634A-AB43-7A66F508CD82}"/>
              </a:ext>
            </a:extLst>
          </p:cNvPr>
          <p:cNvSpPr/>
          <p:nvPr/>
        </p:nvSpPr>
        <p:spPr>
          <a:xfrm rot="2551509">
            <a:off x="6865463" y="5448154"/>
            <a:ext cx="1252817" cy="373017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>
                <a:latin typeface="Georgia"/>
                <a:ea typeface="等线"/>
              </a:rPr>
              <a:t>Contributing</a:t>
            </a:r>
            <a:r>
              <a:rPr lang="zh-CN" altLang="en-US" sz="1100" b="1">
                <a:latin typeface="Georgia"/>
                <a:ea typeface="等线"/>
              </a:rPr>
              <a:t> </a:t>
            </a:r>
            <a:endParaRPr lang="en-US" altLang="zh-CN" sz="1100" b="1">
              <a:latin typeface="Georgia" panose="02040502050405020303" pitchFamily="18" charset="0"/>
              <a:ea typeface="等线"/>
            </a:endParaRPr>
          </a:p>
          <a:p>
            <a:pPr algn="ctr"/>
            <a:r>
              <a:rPr lang="en-US" altLang="zh-CN" sz="1100" b="1">
                <a:latin typeface="Georgia"/>
                <a:ea typeface="等线"/>
              </a:rPr>
              <a:t>Guide</a:t>
            </a:r>
            <a:endParaRPr lang="en-US" sz="1100" b="1">
              <a:latin typeface="Georgia"/>
              <a:ea typeface="等线"/>
            </a:endParaRP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A3805DFC-4D22-6440-87E8-86036EF8E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95" y="6779817"/>
            <a:ext cx="857623" cy="85762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1AA5A05-224C-A841-AB4F-58131BF9121C}"/>
              </a:ext>
            </a:extLst>
          </p:cNvPr>
          <p:cNvSpPr txBox="1"/>
          <p:nvPr/>
        </p:nvSpPr>
        <p:spPr>
          <a:xfrm>
            <a:off x="8557760" y="7693959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Community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Meetings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729E65B2-0D26-1E4D-A751-C24134011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54933" y="5458290"/>
            <a:ext cx="658325" cy="6583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ADD0B26-118C-9F40-8A12-6DA72DD0A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18654" y="6811263"/>
            <a:ext cx="806370" cy="734837"/>
          </a:xfrm>
          <a:prstGeom prst="rect">
            <a:avLst/>
          </a:prstGeom>
        </p:spPr>
      </p:pic>
      <p:pic>
        <p:nvPicPr>
          <p:cNvPr id="101" name="Picture 100" descr="A close up of a logo&#10;&#10;Description automatically generated">
            <a:extLst>
              <a:ext uri="{FF2B5EF4-FFF2-40B4-BE49-F238E27FC236}">
                <a16:creationId xmlns:a16="http://schemas.microsoft.com/office/drawing/2014/main" id="{AE9B0EB7-9E89-0441-B76D-F17B5052BA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90" t="36705" r="38590" b="36033"/>
          <a:stretch/>
        </p:blipFill>
        <p:spPr>
          <a:xfrm>
            <a:off x="11620017" y="5519816"/>
            <a:ext cx="902208" cy="53890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9A7F2C-9DA4-414E-B835-6C9DEBFFA32B}"/>
              </a:ext>
            </a:extLst>
          </p:cNvPr>
          <p:cNvSpPr txBox="1"/>
          <p:nvPr/>
        </p:nvSpPr>
        <p:spPr>
          <a:xfrm>
            <a:off x="11459613" y="6183577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Commits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8F506-259E-D04E-A301-CB255BFE834B}"/>
              </a:ext>
            </a:extLst>
          </p:cNvPr>
          <p:cNvSpPr txBox="1"/>
          <p:nvPr/>
        </p:nvSpPr>
        <p:spPr>
          <a:xfrm>
            <a:off x="12717643" y="6183577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Reviews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CEA2ED-62BE-8448-8BB8-8DCE40A23257}"/>
              </a:ext>
            </a:extLst>
          </p:cNvPr>
          <p:cNvSpPr txBox="1"/>
          <p:nvPr/>
        </p:nvSpPr>
        <p:spPr>
          <a:xfrm>
            <a:off x="11774536" y="7711347"/>
            <a:ext cx="174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Presentations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A585357-C8C0-B74A-8822-429612D2E7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444366" y="5438381"/>
            <a:ext cx="551757" cy="69814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FAE3C5D-602F-6849-B0E9-668F463A754D}"/>
              </a:ext>
            </a:extLst>
          </p:cNvPr>
          <p:cNvSpPr txBox="1"/>
          <p:nvPr/>
        </p:nvSpPr>
        <p:spPr>
          <a:xfrm>
            <a:off x="13857472" y="6183577"/>
            <a:ext cx="1773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Release</a:t>
            </a:r>
            <a:r>
              <a:rPr lang="zh-CN" altLang="en-US" sz="200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Plans</a:t>
            </a:r>
            <a:endParaRPr lang="en-US" sz="20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F385C74E-751C-F94C-88E2-F4C91864B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76194" y="6749870"/>
            <a:ext cx="857623" cy="857623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BFBC58E-39BE-1748-A11E-7CC6692C0565}"/>
              </a:ext>
            </a:extLst>
          </p:cNvPr>
          <p:cNvSpPr txBox="1"/>
          <p:nvPr/>
        </p:nvSpPr>
        <p:spPr>
          <a:xfrm>
            <a:off x="13414541" y="7711347"/>
            <a:ext cx="198092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>
                <a:solidFill>
                  <a:srgbClr val="237AB2"/>
                </a:solidFill>
                <a:latin typeface="Georgia"/>
                <a:ea typeface="等线"/>
              </a:rPr>
              <a:t>Cross Group</a:t>
            </a:r>
          </a:p>
          <a:p>
            <a:pPr algn="ctr"/>
            <a:r>
              <a:rPr lang="en-US" altLang="zh-CN" sz="2000">
                <a:solidFill>
                  <a:srgbClr val="237AB2"/>
                </a:solidFill>
                <a:latin typeface="Georgia"/>
                <a:ea typeface="等线"/>
              </a:rPr>
              <a:t>Collaboration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2ABE6AF-A66A-974D-B740-5AD4B2B34C7B}"/>
              </a:ext>
            </a:extLst>
          </p:cNvPr>
          <p:cNvGrpSpPr/>
          <p:nvPr/>
        </p:nvGrpSpPr>
        <p:grpSpPr>
          <a:xfrm>
            <a:off x="7528270" y="6019687"/>
            <a:ext cx="1255968" cy="1158994"/>
            <a:chOff x="7528270" y="6019687"/>
            <a:chExt cx="1255968" cy="1158994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03275CC-5939-8A4C-80E7-6364F22DCEA9}"/>
                </a:ext>
              </a:extLst>
            </p:cNvPr>
            <p:cNvCxnSpPr/>
            <p:nvPr/>
          </p:nvCxnSpPr>
          <p:spPr>
            <a:xfrm>
              <a:off x="8158277" y="6019687"/>
              <a:ext cx="0" cy="519758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FE4F839-6E51-0C4C-96A3-7517DB9DD1A6}"/>
                </a:ext>
              </a:extLst>
            </p:cNvPr>
            <p:cNvCxnSpPr/>
            <p:nvPr/>
          </p:nvCxnSpPr>
          <p:spPr>
            <a:xfrm>
              <a:off x="8214974" y="6583687"/>
              <a:ext cx="569264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C706C73-0A15-FA4B-9333-320794DF7BFA}"/>
                </a:ext>
              </a:extLst>
            </p:cNvPr>
            <p:cNvCxnSpPr/>
            <p:nvPr/>
          </p:nvCxnSpPr>
          <p:spPr>
            <a:xfrm>
              <a:off x="7528270" y="6590361"/>
              <a:ext cx="569264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62BA598-EB87-F847-8EB1-92A2371B5280}"/>
                </a:ext>
              </a:extLst>
            </p:cNvPr>
            <p:cNvCxnSpPr/>
            <p:nvPr/>
          </p:nvCxnSpPr>
          <p:spPr>
            <a:xfrm>
              <a:off x="8158277" y="6658923"/>
              <a:ext cx="0" cy="519758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145121D-9F59-1543-9BBD-2FFC7914BC97}"/>
              </a:ext>
            </a:extLst>
          </p:cNvPr>
          <p:cNvGrpSpPr/>
          <p:nvPr/>
        </p:nvGrpSpPr>
        <p:grpSpPr>
          <a:xfrm>
            <a:off x="11459613" y="6633599"/>
            <a:ext cx="4009790" cy="945372"/>
            <a:chOff x="6221121" y="6583687"/>
            <a:chExt cx="4009790" cy="94537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E23606-8BE6-7D4A-BA39-8BABF1E3AC23}"/>
                </a:ext>
              </a:extLst>
            </p:cNvPr>
            <p:cNvCxnSpPr>
              <a:cxnSpLocks/>
            </p:cNvCxnSpPr>
            <p:nvPr/>
          </p:nvCxnSpPr>
          <p:spPr>
            <a:xfrm>
              <a:off x="8214974" y="6583687"/>
              <a:ext cx="2015937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B2BE516-591C-9143-8223-7F23E16CAFD0}"/>
                </a:ext>
              </a:extLst>
            </p:cNvPr>
            <p:cNvCxnSpPr>
              <a:cxnSpLocks/>
            </p:cNvCxnSpPr>
            <p:nvPr/>
          </p:nvCxnSpPr>
          <p:spPr>
            <a:xfrm>
              <a:off x="6221121" y="6583687"/>
              <a:ext cx="1876413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B8CBCFA-5B35-8D45-A891-544C32C7633D}"/>
                </a:ext>
              </a:extLst>
            </p:cNvPr>
            <p:cNvCxnSpPr>
              <a:cxnSpLocks/>
            </p:cNvCxnSpPr>
            <p:nvPr/>
          </p:nvCxnSpPr>
          <p:spPr>
            <a:xfrm>
              <a:off x="8158277" y="6658923"/>
              <a:ext cx="0" cy="870136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2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-US"/>
              <a:t>Getting Started</a:t>
            </a:r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body" idx="4294967295"/>
          </p:nvPr>
        </p:nvSpPr>
        <p:spPr>
          <a:xfrm>
            <a:off x="0" y="2020888"/>
            <a:ext cx="1494155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Join our </a:t>
            </a:r>
            <a:r>
              <a:rPr lang="en" u="sng">
                <a:solidFill>
                  <a:schemeClr val="hlink"/>
                </a:solidFill>
                <a:hlinkClick r:id="rId3"/>
              </a:rPr>
              <a:t>weekly meetings</a:t>
            </a:r>
            <a:r>
              <a:rPr lang="en"/>
              <a:t> at 12.30pm Eastern</a:t>
            </a:r>
            <a:endParaRPr/>
          </a:p>
          <a:p>
            <a:pPr marL="0" indent="0">
              <a:spcBef>
                <a:spcPts val="2805"/>
              </a:spcBef>
              <a:buNone/>
            </a:pPr>
            <a:r>
              <a:rPr lang="en"/>
              <a:t>View </a:t>
            </a:r>
            <a:r>
              <a:rPr lang="en" u="sng">
                <a:solidFill>
                  <a:schemeClr val="hlink"/>
                </a:solidFill>
                <a:hlinkClick r:id="rId4"/>
              </a:rPr>
              <a:t>recorded community meetings</a:t>
            </a:r>
            <a:endParaRPr/>
          </a:p>
          <a:p>
            <a:pPr marL="0" indent="0">
              <a:spcBef>
                <a:spcPts val="2805"/>
              </a:spcBef>
              <a:buClr>
                <a:schemeClr val="dk1"/>
              </a:buClr>
              <a:buSzPts val="1100"/>
              <a:buNone/>
            </a:pPr>
            <a:r>
              <a:rPr lang="en"/>
              <a:t>Find bugs you can fix in our </a:t>
            </a:r>
            <a:r>
              <a:rPr lang="en" u="sng">
                <a:solidFill>
                  <a:schemeClr val="accent5"/>
                </a:solidFill>
                <a:hlinkClick r:id="rId5"/>
              </a:rPr>
              <a:t>project board</a:t>
            </a:r>
            <a:endParaRPr/>
          </a:p>
          <a:p>
            <a:pPr marL="0" indent="0">
              <a:spcBef>
                <a:spcPts val="2805"/>
              </a:spcBef>
              <a:spcAft>
                <a:spcPts val="2805"/>
              </a:spcAft>
              <a:buClr>
                <a:schemeClr val="dk1"/>
              </a:buClr>
              <a:buSzPts val="1100"/>
              <a:buNone/>
            </a:pPr>
            <a:r>
              <a:rPr lang="en"/>
              <a:t>Help us write additional documentation and user stories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1BF-76AC-AB4D-99EF-3D039456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How to find us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A76243-1FA7-2E43-80F4-EF9488018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80430" y="2144221"/>
            <a:ext cx="1830780" cy="1170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FC7DB-654F-7145-A2B5-DB0B088C1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215" y="2011046"/>
            <a:ext cx="1436850" cy="143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A2549-6CB4-5040-B43C-5361C3155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531" y="5652989"/>
            <a:ext cx="1821474" cy="1821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C63C3-1B3C-A744-B305-DFDE66B7BA2D}"/>
              </a:ext>
            </a:extLst>
          </p:cNvPr>
          <p:cNvSpPr txBox="1"/>
          <p:nvPr/>
        </p:nvSpPr>
        <p:spPr>
          <a:xfrm>
            <a:off x="1335931" y="3336380"/>
            <a:ext cx="47197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u="sng" dirty="0">
                <a:solidFill>
                  <a:schemeClr val="hlink"/>
                </a:solidFill>
                <a:hlinkClick r:id="rId6"/>
              </a:rPr>
              <a:t>https://groups.google.com/forum/#!forum/kubernetes-sig-windows</a:t>
            </a:r>
            <a:endParaRPr lang="en" sz="2400" u="sng" dirty="0">
              <a:solidFill>
                <a:schemeClr val="hlink"/>
              </a:solidFill>
            </a:endParaRPr>
          </a:p>
          <a:p>
            <a:endParaRPr lang="en" sz="2400" u="sng" dirty="0">
              <a:solidFill>
                <a:schemeClr val="hlink"/>
              </a:solidFill>
            </a:endParaRPr>
          </a:p>
          <a:p>
            <a:r>
              <a:rPr lang="en-US" sz="2400" dirty="0">
                <a:hlinkClick r:id="rId7"/>
              </a:rPr>
              <a:t>https://discuss.kubernetes.io/c/general-discussions/windows</a:t>
            </a:r>
            <a:r>
              <a:rPr lang="en-US" sz="2400" dirty="0"/>
              <a:t> </a:t>
            </a:r>
            <a:endParaRPr lang="en-US" sz="24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588F2-E45E-C94D-83ED-1D1649D95644}"/>
              </a:ext>
            </a:extLst>
          </p:cNvPr>
          <p:cNvSpPr txBox="1"/>
          <p:nvPr/>
        </p:nvSpPr>
        <p:spPr>
          <a:xfrm>
            <a:off x="7333250" y="3721259"/>
            <a:ext cx="2814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37AB2"/>
                </a:solidFill>
              </a:rPr>
              <a:t>#sig-windows</a:t>
            </a:r>
          </a:p>
          <a:p>
            <a:r>
              <a:rPr lang="en-US" altLang="zh-CN" sz="2400" dirty="0">
                <a:solidFill>
                  <a:srgbClr val="237AB2"/>
                </a:solidFill>
              </a:rPr>
              <a:t>@m2</a:t>
            </a:r>
          </a:p>
          <a:p>
            <a:r>
              <a:rPr lang="en-US" altLang="zh-CN" sz="2400" dirty="0">
                <a:solidFill>
                  <a:srgbClr val="237AB2"/>
                </a:solidFill>
              </a:rPr>
              <a:t>@</a:t>
            </a:r>
            <a:r>
              <a:rPr lang="en-US" altLang="zh-CN" sz="2400" dirty="0" err="1">
                <a:solidFill>
                  <a:srgbClr val="237AB2"/>
                </a:solidFill>
              </a:rPr>
              <a:t>patricklang</a:t>
            </a:r>
            <a:endParaRPr lang="en-US" altLang="zh-CN" sz="2400" dirty="0">
              <a:solidFill>
                <a:srgbClr val="237AB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99B52-A7BB-954E-A7A6-C4B19C317B6A}"/>
              </a:ext>
            </a:extLst>
          </p:cNvPr>
          <p:cNvSpPr txBox="1"/>
          <p:nvPr/>
        </p:nvSpPr>
        <p:spPr>
          <a:xfrm>
            <a:off x="1335931" y="7617982"/>
            <a:ext cx="4719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u="sng">
                <a:solidFill>
                  <a:schemeClr val="hlink"/>
                </a:solidFill>
                <a:hlinkClick r:id="rId8"/>
              </a:rPr>
              <a:t>https://github.com/kubernetes/community/tree/master/sig-windows</a:t>
            </a:r>
            <a:endParaRPr lang="en-US" sz="240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33779-6718-644A-8A31-CC08770B1C27}"/>
              </a:ext>
            </a:extLst>
          </p:cNvPr>
          <p:cNvSpPr txBox="1"/>
          <p:nvPr/>
        </p:nvSpPr>
        <p:spPr>
          <a:xfrm>
            <a:off x="6609650" y="7617982"/>
            <a:ext cx="4940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237AB2"/>
                </a:solidFill>
              </a:rPr>
              <a:t>https://zoom.us/j/297282383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47C57-A98A-BD4B-832C-E755B0580E33}"/>
              </a:ext>
            </a:extLst>
          </p:cNvPr>
          <p:cNvSpPr/>
          <p:nvPr/>
        </p:nvSpPr>
        <p:spPr>
          <a:xfrm>
            <a:off x="11240859" y="5148776"/>
            <a:ext cx="236769" cy="236769"/>
          </a:xfrm>
          <a:prstGeom prst="ellipse">
            <a:avLst/>
          </a:prstGeom>
          <a:solidFill>
            <a:srgbClr val="ED5731"/>
          </a:solidFill>
          <a:ln>
            <a:solidFill>
              <a:srgbClr val="ED57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DF98B5-D5E7-964C-9645-B77081C16199}"/>
              </a:ext>
            </a:extLst>
          </p:cNvPr>
          <p:cNvCxnSpPr>
            <a:cxnSpLocks/>
          </p:cNvCxnSpPr>
          <p:nvPr/>
        </p:nvCxnSpPr>
        <p:spPr>
          <a:xfrm>
            <a:off x="11359243" y="2166774"/>
            <a:ext cx="0" cy="2881460"/>
          </a:xfrm>
          <a:prstGeom prst="line">
            <a:avLst/>
          </a:prstGeom>
          <a:ln w="9525">
            <a:solidFill>
              <a:srgbClr val="ED57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A5C9F-C3E7-8948-B6C5-38BC68C5B33D}"/>
              </a:ext>
            </a:extLst>
          </p:cNvPr>
          <p:cNvCxnSpPr>
            <a:cxnSpLocks/>
          </p:cNvCxnSpPr>
          <p:nvPr/>
        </p:nvCxnSpPr>
        <p:spPr>
          <a:xfrm>
            <a:off x="11359243" y="5495761"/>
            <a:ext cx="0" cy="2881460"/>
          </a:xfrm>
          <a:prstGeom prst="line">
            <a:avLst/>
          </a:prstGeom>
          <a:ln w="9525">
            <a:solidFill>
              <a:srgbClr val="ED57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C7B9ED-C9D0-8F40-9499-949DF3C6C5EC}"/>
              </a:ext>
            </a:extLst>
          </p:cNvPr>
          <p:cNvCxnSpPr>
            <a:cxnSpLocks/>
          </p:cNvCxnSpPr>
          <p:nvPr/>
        </p:nvCxnSpPr>
        <p:spPr>
          <a:xfrm>
            <a:off x="860612" y="5267161"/>
            <a:ext cx="10260543" cy="0"/>
          </a:xfrm>
          <a:prstGeom prst="line">
            <a:avLst/>
          </a:prstGeom>
          <a:ln w="9525">
            <a:solidFill>
              <a:srgbClr val="ED57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A7D49FD-DA10-45F1-8716-1E364599A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850" y="5495761"/>
            <a:ext cx="2001940" cy="200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CF97C69-906B-4659-BCF9-AF8EDCD3D8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46283" y="1967028"/>
            <a:ext cx="2743321" cy="2057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B4C02E-AD78-4920-8AD9-49D5666DFC76}"/>
              </a:ext>
            </a:extLst>
          </p:cNvPr>
          <p:cNvSpPr txBox="1"/>
          <p:nvPr/>
        </p:nvSpPr>
        <p:spPr>
          <a:xfrm>
            <a:off x="11731422" y="3839987"/>
            <a:ext cx="396819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" sz="2400">
                <a:ea typeface="+mn-lt"/>
                <a:cs typeface="+mn-lt"/>
                <a:hlinkClick r:id="rId11"/>
              </a:rPr>
              <a:t>https://www.youtube.com/playlist?list=PL69nYSiGNLP2OH9InCcNkWNu2bl-gmIU4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A53141-07AF-4AF9-B730-4C3576B5F1D7}"/>
              </a:ext>
            </a:extLst>
          </p:cNvPr>
          <p:cNvSpPr txBox="1"/>
          <p:nvPr/>
        </p:nvSpPr>
        <p:spPr>
          <a:xfrm>
            <a:off x="11738722" y="7437989"/>
            <a:ext cx="396819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" sz="2400">
                <a:ea typeface="+mn-lt"/>
                <a:cs typeface="+mn-lt"/>
                <a:hlinkClick r:id="rId12"/>
              </a:rPr>
              <a:t>https://kubernetes.io/docs/setup/windows</a:t>
            </a:r>
            <a:endParaRPr lang="en-US" sz="2400">
              <a:ea typeface="+mn-lt"/>
              <a:cs typeface="+mn-lt"/>
            </a:endParaRPr>
          </a:p>
        </p:txBody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322B5887-B7BA-4E5A-AFC4-9DB21DEC48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18302" y="5596075"/>
            <a:ext cx="2406255" cy="1683038"/>
          </a:xfrm>
          <a:prstGeom prst="rect">
            <a:avLst/>
          </a:prstGeom>
        </p:spPr>
      </p:pic>
      <p:pic>
        <p:nvPicPr>
          <p:cNvPr id="11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6999A28-F7D1-4BEE-B832-D75D140BAD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86992" y="6221639"/>
            <a:ext cx="1623777" cy="99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88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87E371-F95B-E04D-B759-FC55EF60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875" y="2642688"/>
            <a:ext cx="2789635" cy="2339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D0617-149F-7E40-889C-D84FF696A918}"/>
              </a:ext>
            </a:extLst>
          </p:cNvPr>
          <p:cNvSpPr txBox="1"/>
          <p:nvPr/>
        </p:nvSpPr>
        <p:spPr>
          <a:xfrm>
            <a:off x="9411693" y="3812535"/>
            <a:ext cx="1526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rgbClr val="237AB2"/>
                </a:solidFill>
                <a:latin typeface="Georgia" panose="02040502050405020303" pitchFamily="18" charset="0"/>
              </a:rPr>
              <a:t>Q&amp;A</a:t>
            </a:r>
            <a:endParaRPr lang="en-US" sz="4400" b="1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9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280188" y="3144838"/>
            <a:ext cx="6753562" cy="2120900"/>
          </a:xfrm>
        </p:spPr>
        <p:txBody>
          <a:bodyPr/>
          <a:lstStyle/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SIG-Windows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8724900" y="5311302"/>
            <a:ext cx="7308850" cy="95932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</a:rPr>
              <a:t>Michael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(SIG-Windows Chair) @</a:t>
            </a:r>
            <a:r>
              <a:rPr lang="en-US" altLang="zh-CN" sz="2000" err="1">
                <a:latin typeface="Arial" panose="020B0604020202020204" pitchFamily="34" charset="0"/>
                <a:cs typeface="Arial" panose="020B0604020202020204" pitchFamily="34" charset="0"/>
              </a:rPr>
              <a:t>michmike</a:t>
            </a:r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 [GitHub] </a:t>
            </a:r>
          </a:p>
          <a:p>
            <a:pPr marL="0" indent="0" algn="r">
              <a:buNone/>
            </a:pP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Patrick Lang (SIG-Windows Chair) @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patricklang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[GitHub]</a:t>
            </a: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"/>
              <a:t>History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58" name="Google Shape;58;p12"/>
          <p:cNvGrpSpPr/>
          <p:nvPr/>
        </p:nvGrpSpPr>
        <p:grpSpPr>
          <a:xfrm>
            <a:off x="10147016" y="4398612"/>
            <a:ext cx="5231386" cy="3395890"/>
            <a:chOff x="6173375" y="2501499"/>
            <a:chExt cx="2983575" cy="1936751"/>
          </a:xfrm>
        </p:grpSpPr>
        <p:sp>
          <p:nvSpPr>
            <p:cNvPr id="59" name="Google Shape;59;p12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60304" tIns="160304" rIns="160304" bIns="160304" anchor="ctr" anchorCtr="0">
              <a:noAutofit/>
            </a:bodyPr>
            <a:lstStyle/>
            <a:p>
              <a:endParaRPr sz="3156"/>
            </a:p>
          </p:txBody>
        </p:sp>
        <p:grpSp>
          <p:nvGrpSpPr>
            <p:cNvPr id="60" name="Google Shape;60;p12"/>
            <p:cNvGrpSpPr/>
            <p:nvPr/>
          </p:nvGrpSpPr>
          <p:grpSpPr>
            <a:xfrm>
              <a:off x="6173375" y="2501499"/>
              <a:ext cx="2756998" cy="1936751"/>
              <a:chOff x="6173375" y="2501499"/>
              <a:chExt cx="2756998" cy="1936751"/>
            </a:xfrm>
          </p:grpSpPr>
          <p:grpSp>
            <p:nvGrpSpPr>
              <p:cNvPr id="61" name="Google Shape;61;p12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62" name="Google Shape;62;p1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63" name="Google Shape;63;p1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60304" tIns="160304" rIns="160304" bIns="160304" anchor="ctr" anchorCtr="0">
                  <a:noAutofit/>
                </a:bodyPr>
                <a:lstStyle/>
                <a:p>
                  <a:endParaRPr sz="3156"/>
                </a:p>
              </p:txBody>
            </p:sp>
          </p:grpSp>
          <p:sp>
            <p:nvSpPr>
              <p:cNvPr id="64" name="Google Shape;64;p12"/>
              <p:cNvSpPr txBox="1"/>
              <p:nvPr/>
            </p:nvSpPr>
            <p:spPr>
              <a:xfrm>
                <a:off x="6173375" y="2501499"/>
                <a:ext cx="12657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304" tIns="160304" rIns="160304" bIns="160304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805"/>
                  </a:spcAft>
                </a:pPr>
                <a:r>
                  <a:rPr lang="en" sz="2104" b="1">
                    <a:latin typeface="Roboto"/>
                    <a:ea typeface="Roboto"/>
                    <a:cs typeface="Roboto"/>
                    <a:sym typeface="Roboto"/>
                  </a:rPr>
                  <a:t>March 2019 v1.14</a:t>
                </a:r>
                <a:endParaRPr sz="2104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5" name="Google Shape;65;p12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304" tIns="160304" rIns="160304" bIns="160304" anchor="t" anchorCtr="0">
                <a:noAutofit/>
              </a:bodyPr>
              <a:lstStyle/>
              <a:p>
                <a:r>
                  <a:rPr lang="en" sz="1403" b="1">
                    <a:latin typeface="Roboto"/>
                    <a:ea typeface="Roboto"/>
                    <a:cs typeface="Roboto"/>
                    <a:sym typeface="Roboto"/>
                  </a:rPr>
                  <a:t>Stable Release</a:t>
                </a:r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2805"/>
                  </a:spcAft>
                </a:pPr>
                <a:r>
                  <a:rPr lang="en" sz="1403">
                    <a:latin typeface="Roboto"/>
                    <a:ea typeface="Roboto"/>
                    <a:cs typeface="Roboto"/>
                    <a:sym typeface="Roboto"/>
                  </a:rPr>
                  <a:t>Support for adding Windows Server 2019 nodes to Kubernetes </a:t>
                </a:r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6" name="Google Shape;66;p12"/>
          <p:cNvGrpSpPr/>
          <p:nvPr/>
        </p:nvGrpSpPr>
        <p:grpSpPr>
          <a:xfrm>
            <a:off x="765908" y="3269953"/>
            <a:ext cx="3951451" cy="2376157"/>
            <a:chOff x="823122" y="1857800"/>
            <a:chExt cx="2253600" cy="1355175"/>
          </a:xfrm>
        </p:grpSpPr>
        <p:sp>
          <p:nvSpPr>
            <p:cNvPr id="67" name="Google Shape;67;p12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60304" tIns="160304" rIns="160304" bIns="160304" anchor="ctr" anchorCtr="0">
              <a:noAutofit/>
            </a:bodyPr>
            <a:lstStyle/>
            <a:p>
              <a:endParaRPr sz="3156"/>
            </a:p>
          </p:txBody>
        </p:sp>
        <p:grpSp>
          <p:nvGrpSpPr>
            <p:cNvPr id="68" name="Google Shape;68;p12"/>
            <p:cNvGrpSpPr/>
            <p:nvPr/>
          </p:nvGrpSpPr>
          <p:grpSpPr>
            <a:xfrm>
              <a:off x="823122" y="1857800"/>
              <a:ext cx="2253600" cy="1354090"/>
              <a:chOff x="823122" y="1857800"/>
              <a:chExt cx="2253600" cy="1354090"/>
            </a:xfrm>
          </p:grpSpPr>
          <p:grpSp>
            <p:nvGrpSpPr>
              <p:cNvPr id="69" name="Google Shape;69;p12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70" name="Google Shape;70;p12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1" name="Google Shape;71;p12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60304" tIns="160304" rIns="160304" bIns="160304" anchor="ctr" anchorCtr="0">
                  <a:noAutofit/>
                </a:bodyPr>
                <a:lstStyle/>
                <a:p>
                  <a:endParaRPr sz="3156"/>
                </a:p>
              </p:txBody>
            </p:sp>
          </p:grpSp>
          <p:sp>
            <p:nvSpPr>
              <p:cNvPr id="72" name="Google Shape;72;p12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304" tIns="160304" rIns="160304" bIns="160304" anchor="t" anchorCtr="0">
                <a:noAutofit/>
              </a:bodyPr>
              <a:lstStyle/>
              <a:p>
                <a:r>
                  <a:rPr lang="en" sz="1403" b="1">
                    <a:latin typeface="Roboto"/>
                    <a:ea typeface="Roboto"/>
                    <a:cs typeface="Roboto"/>
                    <a:sym typeface="Roboto"/>
                  </a:rPr>
                  <a:t>Alpha Release</a:t>
                </a:r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2805"/>
                  </a:spcAft>
                </a:pPr>
                <a:r>
                  <a:rPr lang="en" sz="1403">
                    <a:latin typeface="Roboto"/>
                    <a:ea typeface="Roboto"/>
                    <a:cs typeface="Roboto"/>
                    <a:sym typeface="Roboto"/>
                  </a:rPr>
                  <a:t>Kubelet and kube-proxy running on windows Show the art of the possible despite limitations</a:t>
                </a:r>
                <a:endParaRPr sz="1403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73" name="Google Shape;73;p12"/>
          <p:cNvGrpSpPr/>
          <p:nvPr/>
        </p:nvGrpSpPr>
        <p:grpSpPr>
          <a:xfrm>
            <a:off x="3475787" y="4398612"/>
            <a:ext cx="4661094" cy="3395890"/>
            <a:chOff x="2368625" y="2501499"/>
            <a:chExt cx="2658325" cy="1936751"/>
          </a:xfrm>
        </p:grpSpPr>
        <p:sp>
          <p:nvSpPr>
            <p:cNvPr id="74" name="Google Shape;74;p12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spcFirstLastPara="1" wrap="square" lIns="160304" tIns="160304" rIns="160304" bIns="160304" anchor="ctr" anchorCtr="0">
              <a:noAutofit/>
            </a:bodyPr>
            <a:lstStyle/>
            <a:p>
              <a:endParaRPr sz="3156"/>
            </a:p>
          </p:txBody>
        </p:sp>
        <p:grpSp>
          <p:nvGrpSpPr>
            <p:cNvPr id="75" name="Google Shape;75;p12"/>
            <p:cNvGrpSpPr/>
            <p:nvPr/>
          </p:nvGrpSpPr>
          <p:grpSpPr>
            <a:xfrm>
              <a:off x="2368625" y="2501499"/>
              <a:ext cx="2658325" cy="1936751"/>
              <a:chOff x="2368625" y="2501499"/>
              <a:chExt cx="2658325" cy="1936751"/>
            </a:xfrm>
          </p:grpSpPr>
          <p:sp>
            <p:nvSpPr>
              <p:cNvPr id="76" name="Google Shape;76;p12"/>
              <p:cNvSpPr txBox="1"/>
              <p:nvPr/>
            </p:nvSpPr>
            <p:spPr>
              <a:xfrm>
                <a:off x="2368625" y="2501499"/>
                <a:ext cx="10533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304" tIns="160304" rIns="160304" bIns="160304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2805"/>
                  </a:spcAft>
                </a:pPr>
                <a:r>
                  <a:rPr lang="en" sz="2104" b="1">
                    <a:latin typeface="Roboto"/>
                    <a:ea typeface="Roboto"/>
                    <a:cs typeface="Roboto"/>
                    <a:sym typeface="Roboto"/>
                  </a:rPr>
                  <a:t>Dec 2017 V1.9</a:t>
                </a:r>
                <a:endParaRPr sz="2104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77" name="Google Shape;77;p12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78" name="Google Shape;78;p12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79" name="Google Shape;79;p1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160304" tIns="160304" rIns="160304" bIns="160304" anchor="ctr" anchorCtr="0">
                  <a:noAutofit/>
                </a:bodyPr>
                <a:lstStyle/>
                <a:p>
                  <a:endParaRPr sz="3156"/>
                </a:p>
              </p:txBody>
            </p:sp>
          </p:grpSp>
          <p:sp>
            <p:nvSpPr>
              <p:cNvPr id="80" name="Google Shape;80;p12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60304" tIns="160304" rIns="160304" bIns="160304" anchor="t" anchorCtr="0">
                <a:noAutofit/>
              </a:bodyPr>
              <a:lstStyle/>
              <a:p>
                <a:r>
                  <a:rPr lang="en" sz="1403" b="1">
                    <a:latin typeface="Roboto"/>
                    <a:ea typeface="Roboto"/>
                    <a:cs typeface="Roboto"/>
                    <a:sym typeface="Roboto"/>
                  </a:rPr>
                  <a:t>Beta Release</a:t>
                </a:r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spcAft>
                    <a:spcPts val="2805"/>
                  </a:spcAft>
                </a:pPr>
                <a:r>
                  <a:rPr lang="en" sz="1403">
                    <a:latin typeface="Roboto"/>
                    <a:ea typeface="Roboto"/>
                    <a:cs typeface="Roboto"/>
                    <a:sym typeface="Roboto"/>
                  </a:rPr>
                  <a:t>Tremendous updates in functionality and CNI support</a:t>
                </a:r>
                <a:endParaRPr sz="140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1" name="Google Shape;81;p12"/>
          <p:cNvGrpSpPr/>
          <p:nvPr/>
        </p:nvGrpSpPr>
        <p:grpSpPr>
          <a:xfrm>
            <a:off x="7259708" y="5412031"/>
            <a:ext cx="3999534" cy="889283"/>
            <a:chOff x="4526679" y="3079475"/>
            <a:chExt cx="2281023" cy="507178"/>
          </a:xfrm>
        </p:grpSpPr>
        <p:sp>
          <p:nvSpPr>
            <p:cNvPr id="82" name="Google Shape;82;p12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160304" tIns="160304" rIns="160304" bIns="160304" anchor="ctr" anchorCtr="0">
              <a:noAutofit/>
            </a:bodyPr>
            <a:lstStyle/>
            <a:p>
              <a:endParaRPr sz="3156"/>
            </a:p>
          </p:txBody>
        </p:sp>
        <p:sp>
          <p:nvSpPr>
            <p:cNvPr id="83" name="Google Shape;83;p12"/>
            <p:cNvSpPr txBox="1"/>
            <p:nvPr/>
          </p:nvSpPr>
          <p:spPr>
            <a:xfrm>
              <a:off x="4526679" y="3215253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60304" tIns="160304" rIns="160304" bIns="160304" anchor="t" anchorCtr="0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2805"/>
                </a:spcAft>
              </a:pPr>
              <a:endParaRPr sz="2104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4" name="Google Shape;84;p12"/>
          <p:cNvSpPr txBox="1"/>
          <p:nvPr/>
        </p:nvSpPr>
        <p:spPr>
          <a:xfrm>
            <a:off x="9981" y="5813250"/>
            <a:ext cx="1846851" cy="1004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60304" tIns="160304" rIns="160304" bIns="160304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2805"/>
              </a:spcAft>
            </a:pPr>
            <a:r>
              <a:rPr lang="en" sz="2104" b="1">
                <a:latin typeface="Roboto"/>
                <a:ea typeface="Roboto"/>
                <a:cs typeface="Roboto"/>
                <a:sym typeface="Roboto"/>
              </a:rPr>
              <a:t>Dec 2016 V1.5</a:t>
            </a:r>
            <a:endParaRPr sz="2104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564347" y="-10329"/>
            <a:ext cx="13829109" cy="174317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-US"/>
              <a:t>Updates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4294967295"/>
          </p:nvPr>
        </p:nvSpPr>
        <p:spPr>
          <a:xfrm>
            <a:off x="0" y="2027373"/>
            <a:ext cx="1494155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-US"/>
              <a:t>Stable release of Windows node with 1.14</a:t>
            </a:r>
          </a:p>
          <a:p>
            <a:pPr lvl="1"/>
            <a:r>
              <a:rPr lang="en-US"/>
              <a:t>Windows Server 2019 support</a:t>
            </a:r>
          </a:p>
          <a:p>
            <a:pPr lvl="1"/>
            <a:r>
              <a:rPr lang="en-US"/>
              <a:t>Significant advancements in code quality</a:t>
            </a:r>
          </a:p>
          <a:p>
            <a:pPr lvl="1"/>
            <a:r>
              <a:rPr lang="en-US"/>
              <a:t>Validation of end user scenarios</a:t>
            </a:r>
          </a:p>
          <a:p>
            <a:pPr marL="601218" lvl="1" indent="0">
              <a:buNone/>
            </a:pPr>
            <a:endParaRPr lang="en-US"/>
          </a:p>
          <a:p>
            <a:r>
              <a:rPr lang="en-US"/>
              <a:t>Alpha release of </a:t>
            </a:r>
            <a:r>
              <a:rPr lang="en-US" err="1"/>
              <a:t>gMSA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Test Automation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Extensive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end-user documentation</a:t>
            </a:r>
            <a:endParaRPr lang="en-US"/>
          </a:p>
        </p:txBody>
      </p:sp>
      <p:pic>
        <p:nvPicPr>
          <p:cNvPr id="1026" name="Picture 2" descr="Three Wolf Moon But The Wolves Are Cats And The Moon Is Kubernetes">
            <a:hlinkClick r:id="rId4"/>
            <a:extLst>
              <a:ext uri="{FF2B5EF4-FFF2-40B4-BE49-F238E27FC236}">
                <a16:creationId xmlns:a16="http://schemas.microsoft.com/office/drawing/2014/main" id="{98CF1A6D-A25B-4CD8-A70B-30BAA9B73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050" y="3279043"/>
            <a:ext cx="43815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F56AB3-91EF-4E87-8B70-30E48F8B2469}"/>
              </a:ext>
            </a:extLst>
          </p:cNvPr>
          <p:cNvSpPr/>
          <p:nvPr/>
        </p:nvSpPr>
        <p:spPr>
          <a:xfrm>
            <a:off x="11186442" y="2799852"/>
            <a:ext cx="2896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24292E"/>
                </a:solidFill>
                <a:latin typeface="-apple-system"/>
                <a:hlinkClick r:id="rId4"/>
              </a:rPr>
              <a:t>Kubernetes 1.14: </a:t>
            </a:r>
            <a:r>
              <a:rPr lang="en-US" b="1" err="1">
                <a:solidFill>
                  <a:srgbClr val="24292E"/>
                </a:solidFill>
                <a:latin typeface="-apple-system"/>
                <a:hlinkClick r:id="rId4"/>
              </a:rPr>
              <a:t>Caturnetes</a:t>
            </a:r>
            <a:endParaRPr lang="en-US" b="1" i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9031-9100-48B2-B4DA-4A04B5984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Networking Update</a:t>
            </a:r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DE4A6371-4C6E-4819-80A2-3F7E876E23C5}"/>
              </a:ext>
            </a:extLst>
          </p:cNvPr>
          <p:cNvSpPr txBox="1">
            <a:spLocks/>
          </p:cNvSpPr>
          <p:nvPr/>
        </p:nvSpPr>
        <p:spPr>
          <a:xfrm>
            <a:off x="0" y="2027373"/>
            <a:ext cx="1494155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>
            <a:lvl1pPr marL="300609" indent="-300609" algn="l" defTabSz="1202436" rtl="0" eaLnBrk="1" latinLnBrk="0" hangingPunct="1">
              <a:lnSpc>
                <a:spcPct val="90000"/>
              </a:lnSpc>
              <a:spcBef>
                <a:spcPts val="1315"/>
              </a:spcBef>
              <a:buFont typeface="Arial" panose="020B0604020202020204" pitchFamily="34" charset="0"/>
              <a:buChar char="•"/>
              <a:defRPr sz="368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1827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31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03045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6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04263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05481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06699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7917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09135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10353" indent="-300609" algn="l" defTabSz="1202436" rtl="0" eaLnBrk="1" latinLnBrk="0" hangingPunct="1">
              <a:lnSpc>
                <a:spcPct val="90000"/>
              </a:lnSpc>
              <a:spcBef>
                <a:spcPts val="658"/>
              </a:spcBef>
              <a:buFont typeface="Arial" panose="020B0604020202020204" pitchFamily="34" charset="0"/>
              <a:buChar char="•"/>
              <a:defRPr sz="23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Networking topologies available</a:t>
            </a:r>
          </a:p>
          <a:p>
            <a:pPr lvl="1"/>
            <a:r>
              <a:rPr lang="en-US"/>
              <a:t>Overlay</a:t>
            </a:r>
          </a:p>
          <a:p>
            <a:pPr lvl="2"/>
            <a:r>
              <a:rPr lang="en-US"/>
              <a:t>Requires Windows Server 2019 with </a:t>
            </a:r>
            <a:r>
              <a:rPr lang="en-US" u="sng">
                <a:hlinkClick r:id="rId3"/>
              </a:rPr>
              <a:t>KB4489899</a:t>
            </a:r>
            <a:endParaRPr lang="en-US" u="sng"/>
          </a:p>
          <a:p>
            <a:pPr lvl="2"/>
            <a:r>
              <a:rPr lang="en-US">
                <a:hlinkClick r:id="rId4"/>
              </a:rPr>
              <a:t>Win-overlay</a:t>
            </a:r>
            <a:r>
              <a:rPr lang="en-US"/>
              <a:t> plugin available</a:t>
            </a:r>
          </a:p>
          <a:p>
            <a:pPr lvl="2"/>
            <a:r>
              <a:rPr lang="en-US"/>
              <a:t>Flannel </a:t>
            </a:r>
            <a:r>
              <a:rPr lang="en-US" err="1"/>
              <a:t>vxlan</a:t>
            </a:r>
            <a:r>
              <a:rPr lang="en-US"/>
              <a:t> support in alpha</a:t>
            </a:r>
          </a:p>
          <a:p>
            <a:pPr lvl="1"/>
            <a:r>
              <a:rPr lang="en-US"/>
              <a:t>Underlay  - L2Bridge, L2Tunnel</a:t>
            </a:r>
          </a:p>
          <a:p>
            <a:pPr lvl="2"/>
            <a:r>
              <a:rPr lang="en-US">
                <a:hlinkClick r:id="rId5"/>
              </a:rPr>
              <a:t>win-bridge</a:t>
            </a:r>
            <a:r>
              <a:rPr lang="en-US"/>
              <a:t> plugin available</a:t>
            </a:r>
          </a:p>
          <a:p>
            <a:pPr lvl="2"/>
            <a:r>
              <a:rPr lang="en-US"/>
              <a:t>Flannel host-</a:t>
            </a:r>
            <a:r>
              <a:rPr lang="en-US" err="1"/>
              <a:t>gw</a:t>
            </a:r>
            <a:r>
              <a:rPr lang="en-US"/>
              <a:t> support</a:t>
            </a:r>
          </a:p>
          <a:p>
            <a:pPr lvl="1"/>
            <a:r>
              <a:rPr lang="en-US"/>
              <a:t>Transparent – </a:t>
            </a:r>
            <a:r>
              <a:rPr lang="en-US" err="1"/>
              <a:t>vSwitch</a:t>
            </a:r>
            <a:r>
              <a:rPr lang="en-US"/>
              <a:t> extension</a:t>
            </a:r>
          </a:p>
          <a:p>
            <a:pPr lvl="2"/>
            <a:r>
              <a:rPr lang="en-US" err="1">
                <a:hlinkClick r:id="rId6"/>
              </a:rPr>
              <a:t>ovn-kubernetes</a:t>
            </a:r>
            <a:endParaRPr lang="en-US"/>
          </a:p>
          <a:p>
            <a:r>
              <a:rPr lang="en-US"/>
              <a:t>Policy</a:t>
            </a:r>
          </a:p>
          <a:p>
            <a:pPr lvl="1"/>
            <a:r>
              <a:rPr lang="en-US"/>
              <a:t>Calico</a:t>
            </a:r>
          </a:p>
          <a:p>
            <a:pPr lvl="1"/>
            <a:r>
              <a:rPr lang="en-US"/>
              <a:t>OVN</a:t>
            </a:r>
          </a:p>
        </p:txBody>
      </p:sp>
    </p:spTree>
    <p:extLst>
      <p:ext uri="{BB962C8B-B14F-4D97-AF65-F5344CB8AC3E}">
        <p14:creationId xmlns:p14="http://schemas.microsoft.com/office/powerpoint/2010/main" val="1700482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3931-7854-44A9-BB51-0601607D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Things to Consider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5DE4C-5E0E-4BE5-8A32-AB1FA29A8677}"/>
              </a:ext>
            </a:extLst>
          </p:cNvPr>
          <p:cNvSpPr txBox="1"/>
          <p:nvPr/>
        </p:nvSpPr>
        <p:spPr>
          <a:xfrm>
            <a:off x="276874" y="1749642"/>
            <a:ext cx="1311088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02436">
              <a:defRPr/>
            </a:pPr>
            <a:r>
              <a:rPr lang="en-US" sz="2600">
                <a:solidFill>
                  <a:prstClr val="black"/>
                </a:solidFill>
              </a:rPr>
              <a:t>Read the documentation!</a:t>
            </a:r>
          </a:p>
          <a:p>
            <a:pPr defTabSz="1202436">
              <a:defRPr/>
            </a:pPr>
            <a:endParaRPr lang="en-US" sz="2600">
              <a:solidFill>
                <a:prstClr val="black"/>
              </a:solidFill>
            </a:endParaRPr>
          </a:p>
          <a:p>
            <a:pPr defTabSz="1202436">
              <a:defRPr/>
            </a:pPr>
            <a:r>
              <a:rPr lang="en-US" sz="2600">
                <a:solidFill>
                  <a:prstClr val="black"/>
                </a:solidFill>
              </a:rPr>
              <a:t>Where the container runs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Need a Windows Server node = Use </a:t>
            </a:r>
            <a:r>
              <a:rPr lang="en-US" sz="2600" err="1">
                <a:solidFill>
                  <a:prstClr val="black"/>
                </a:solidFill>
              </a:rPr>
              <a:t>NodeSelector</a:t>
            </a:r>
            <a:endParaRPr lang="en-US" sz="2600">
              <a:solidFill>
                <a:prstClr val="black"/>
              </a:solidFill>
            </a:endParaRPr>
          </a:p>
          <a:p>
            <a:pPr marL="375761" indent="-375761" defTabSz="1202436">
              <a:buFontTx/>
              <a:buChar char="-"/>
              <a:defRPr/>
            </a:pPr>
            <a:endParaRPr lang="en-US" sz="2600">
              <a:solidFill>
                <a:prstClr val="black"/>
              </a:solidFill>
            </a:endParaRPr>
          </a:p>
          <a:p>
            <a:pPr defTabSz="1202436">
              <a:defRPr/>
            </a:pPr>
            <a:r>
              <a:rPr lang="en-US" sz="2600">
                <a:solidFill>
                  <a:prstClr val="black"/>
                </a:solidFill>
              </a:rPr>
              <a:t>If you’re adding Windows and don’t already have </a:t>
            </a:r>
            <a:r>
              <a:rPr lang="en-US" sz="2600" err="1">
                <a:solidFill>
                  <a:prstClr val="black"/>
                </a:solidFill>
              </a:rPr>
              <a:t>nodeSelector</a:t>
            </a:r>
            <a:r>
              <a:rPr lang="en-US" sz="2600">
                <a:solidFill>
                  <a:prstClr val="black"/>
                </a:solidFill>
              </a:rPr>
              <a:t> on Linux deployments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Option 1 (preferred): Add a taint to Windows nodes, toleration to Windows deployments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Option 2: Update your Helm Charts and YAML files</a:t>
            </a:r>
          </a:p>
          <a:p>
            <a:pPr marL="375761" indent="-375761" defTabSz="1202436">
              <a:buFontTx/>
              <a:buChar char="-"/>
              <a:defRPr/>
            </a:pPr>
            <a:endParaRPr lang="en-US" sz="2600">
              <a:solidFill>
                <a:prstClr val="black"/>
              </a:solidFill>
            </a:endParaRPr>
          </a:p>
          <a:p>
            <a:pPr defTabSz="1202436">
              <a:defRPr/>
            </a:pPr>
            <a:r>
              <a:rPr lang="en-US" sz="2600">
                <a:solidFill>
                  <a:prstClr val="black"/>
                </a:solidFill>
              </a:rPr>
              <a:t>Resource Consumption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Need higher limits (300Mb min) - need Windows background services per container</a:t>
            </a:r>
          </a:p>
          <a:p>
            <a:pPr marL="375761" indent="-375761" defTabSz="1202436">
              <a:buFontTx/>
              <a:buChar char="-"/>
              <a:defRPr/>
            </a:pPr>
            <a:endParaRPr lang="en-US" sz="2600">
              <a:solidFill>
                <a:prstClr val="black"/>
              </a:solidFill>
            </a:endParaRPr>
          </a:p>
          <a:p>
            <a:pPr defTabSz="1202436">
              <a:defRPr/>
            </a:pPr>
            <a:r>
              <a:rPr lang="en-US" sz="2600">
                <a:solidFill>
                  <a:prstClr val="black"/>
                </a:solidFill>
              </a:rPr>
              <a:t>Kernel/User compatibility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Windows kernel major version should match (for now) – use versioned tags, not latest!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Build on Windows Server 2019 = must run on Windows Server 2019</a:t>
            </a:r>
          </a:p>
          <a:p>
            <a:pPr marL="375761" indent="-375761" defTabSz="1202436">
              <a:buFontTx/>
              <a:buChar char="-"/>
              <a:defRPr/>
            </a:pPr>
            <a:r>
              <a:rPr lang="en-US" sz="2600">
                <a:solidFill>
                  <a:prstClr val="black"/>
                </a:solidFill>
              </a:rPr>
              <a:t>Hyper-V isolation [alpha] can run older containers on a newer node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6A9332-4EE7-C042-B81D-2DD2AE26D982}"/>
              </a:ext>
            </a:extLst>
          </p:cNvPr>
          <p:cNvGrpSpPr/>
          <p:nvPr/>
        </p:nvGrpSpPr>
        <p:grpSpPr>
          <a:xfrm>
            <a:off x="13565194" y="8339522"/>
            <a:ext cx="1476973" cy="539970"/>
            <a:chOff x="10293334" y="6276302"/>
            <a:chExt cx="1123134" cy="410609"/>
          </a:xfrm>
        </p:grpSpPr>
        <p:sp>
          <p:nvSpPr>
            <p:cNvPr id="5" name="Slide Number Placeholder 5">
              <a:extLst>
                <a:ext uri="{FF2B5EF4-FFF2-40B4-BE49-F238E27FC236}">
                  <a16:creationId xmlns:a16="http://schemas.microsoft.com/office/drawing/2014/main" id="{6AAC49AB-02FA-CF44-A1D2-01A45C7811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984678" y="6276302"/>
              <a:ext cx="431790" cy="410609"/>
            </a:xfrm>
            <a:prstGeom prst="rect">
              <a:avLst/>
            </a:prstGeom>
          </p:spPr>
          <p:txBody>
            <a:bodyPr vert="horz" lIns="120248" tIns="60124" rIns="120248" bIns="60124" rtlCol="0" anchor="ctr"/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02436">
                <a:defRPr/>
              </a:pPr>
              <a:fld id="{E97ECB15-F748-C140-A5C3-CF0090C943BA}" type="slidenum">
                <a:rPr lang="en-US" sz="1447" b="1">
                  <a:solidFill>
                    <a:prstClr val="black"/>
                  </a:solidFill>
                  <a:latin typeface="Arial" panose="020B0604020202020204"/>
                  <a:ea typeface="Montserrat" charset="0"/>
                  <a:cs typeface="Montserrat" charset="0"/>
                </a:rPr>
                <a:pPr algn="ctr" defTabSz="1202436">
                  <a:defRPr/>
                </a:pPr>
                <a:t>6</a:t>
              </a:fld>
              <a:endParaRPr lang="en-US" sz="1447" b="1">
                <a:solidFill>
                  <a:prstClr val="black"/>
                </a:solidFill>
                <a:latin typeface="Arial" panose="020B0604020202020204"/>
                <a:ea typeface="Montserrat" charset="0"/>
                <a:cs typeface="Montserrat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3DCA88-2920-194C-BEDC-7DB9136B5623}"/>
                </a:ext>
              </a:extLst>
            </p:cNvPr>
            <p:cNvSpPr txBox="1"/>
            <p:nvPr userDrawn="1"/>
          </p:nvSpPr>
          <p:spPr>
            <a:xfrm>
              <a:off x="10293334" y="6353246"/>
              <a:ext cx="804033" cy="239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02436">
                <a:defRPr/>
              </a:pPr>
              <a:r>
                <a:rPr lang="en-US" sz="1447" spc="526">
                  <a:solidFill>
                    <a:prstClr val="black"/>
                  </a:solidFill>
                  <a:latin typeface="Arial" panose="020B0604020202020204"/>
                </a:rPr>
                <a:t>SLIDE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654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"/>
              <a:t>Testing Update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4294967295"/>
          </p:nvPr>
        </p:nvSpPr>
        <p:spPr>
          <a:xfrm>
            <a:off x="0" y="2020888"/>
            <a:ext cx="962406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Windows node is now being tested in </a:t>
            </a:r>
            <a:r>
              <a:rPr lang="en" u="sng">
                <a:solidFill>
                  <a:schemeClr val="hlink"/>
                </a:solidFill>
                <a:hlinkClick r:id="rId3"/>
              </a:rPr>
              <a:t>test grid</a:t>
            </a:r>
            <a:r>
              <a:rPr lang="en"/>
              <a:t> across Azure, GCP and vSphere</a:t>
            </a:r>
            <a:endParaRPr/>
          </a:p>
          <a:p>
            <a:pPr marL="300355" indent="-300355">
              <a:spcBef>
                <a:spcPts val="2805"/>
              </a:spcBef>
            </a:pPr>
            <a:r>
              <a:rPr lang="en"/>
              <a:t>Conformance tests (excluding LinuxOnly)</a:t>
            </a:r>
            <a:endParaRPr>
              <a:cs typeface="Calibri" panose="020F0502020204030204"/>
            </a:endParaRPr>
          </a:p>
          <a:p>
            <a:pPr marL="300355" indent="-300355"/>
            <a:r>
              <a:rPr lang="en"/>
              <a:t>Windows specific tests</a:t>
            </a:r>
            <a:endParaRPr lang="en">
              <a:cs typeface="Calibri" panose="020F0502020204030204"/>
            </a:endParaRPr>
          </a:p>
          <a:p>
            <a:pPr marL="300355" indent="-300355"/>
            <a:r>
              <a:rPr lang="en" sz="3650">
                <a:cs typeface="Calibri"/>
              </a:rPr>
              <a:t>Tested 1.14</a:t>
            </a:r>
          </a:p>
          <a:p>
            <a:pPr marL="300355" indent="-300355"/>
            <a:r>
              <a:rPr lang="en" sz="3650">
                <a:cs typeface="Calibri"/>
              </a:rPr>
              <a:t>Ongoing dot release testing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6E3E3-518A-4961-96B6-358DCCCBE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939" y="2020888"/>
            <a:ext cx="6219825" cy="6638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r>
              <a:rPr lang="en"/>
              <a:t>Turnkey Solutions Available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body" idx="4294967295"/>
          </p:nvPr>
        </p:nvSpPr>
        <p:spPr>
          <a:xfrm>
            <a:off x="0" y="2020888"/>
            <a:ext cx="14941550" cy="5989637"/>
          </a:xfrm>
          <a:prstGeom prst="rect">
            <a:avLst/>
          </a:prstGeom>
        </p:spPr>
        <p:txBody>
          <a:bodyPr spcFirstLastPara="1" vert="horz" wrap="square" lIns="160304" tIns="160304" rIns="160304" bIns="160304" rtlCol="0" anchor="t" anchorCtr="0">
            <a:noAutofit/>
          </a:bodyPr>
          <a:lstStyle/>
          <a:p>
            <a:pPr marL="300355" indent="-300355"/>
            <a:r>
              <a:rPr lang="en-US">
                <a:hlinkClick r:id="rId3"/>
              </a:rPr>
              <a:t>Amazon EKS</a:t>
            </a:r>
            <a:endParaRPr lang="en-US">
              <a:cs typeface="Calibri" panose="020F0502020204030204"/>
            </a:endParaRPr>
          </a:p>
          <a:p>
            <a:pPr marL="300355" indent="-300355"/>
            <a:r>
              <a:rPr lang="en-US" sz="3650">
                <a:hlinkClick r:id="rId4"/>
              </a:rPr>
              <a:t>Docker Enterprise</a:t>
            </a:r>
            <a:endParaRPr lang="en-US" sz="3650">
              <a:cs typeface="Calibri" panose="020F0502020204030204"/>
            </a:endParaRPr>
          </a:p>
          <a:p>
            <a:pPr marL="300355" indent="-300355"/>
            <a:r>
              <a:rPr lang="en-US">
                <a:hlinkClick r:id="rId5"/>
              </a:rPr>
              <a:t>Google </a:t>
            </a:r>
            <a:r>
              <a:rPr lang="en">
                <a:hlinkClick r:id="rId5"/>
              </a:rPr>
              <a:t>GKE</a:t>
            </a:r>
            <a:endParaRPr lang="en">
              <a:cs typeface="Calibri" panose="020F0502020204030204"/>
            </a:endParaRPr>
          </a:p>
          <a:p>
            <a:pPr marL="300355" indent="-300355"/>
            <a:r>
              <a:rPr lang="en-US" sz="3650">
                <a:hlinkClick r:id="rId6"/>
              </a:rPr>
              <a:t>Huawei Cloud</a:t>
            </a:r>
            <a:r>
              <a:rPr lang="en-US" sz="3650"/>
              <a:t> (CCE)</a:t>
            </a:r>
            <a:endParaRPr lang="en" sz="3650">
              <a:cs typeface="Calibri" panose="020F0502020204030204"/>
            </a:endParaRPr>
          </a:p>
          <a:p>
            <a:pPr marL="300355" indent="-300355"/>
            <a:r>
              <a:rPr lang="en-US">
                <a:hlinkClick r:id="rId7"/>
              </a:rPr>
              <a:t>Microsoft AKS</a:t>
            </a:r>
            <a:endParaRPr lang="en-US">
              <a:cs typeface="Calibri" panose="020F0502020204030204"/>
            </a:endParaRPr>
          </a:p>
          <a:p>
            <a:pPr marL="300355" indent="-300355"/>
            <a:r>
              <a:rPr lang="en-US">
                <a:hlinkClick r:id="rId8"/>
              </a:rPr>
              <a:t>Rancher</a:t>
            </a:r>
            <a:endParaRPr lang="en-US">
              <a:cs typeface="Calibri" panose="020F0502020204030204"/>
            </a:endParaRPr>
          </a:p>
          <a:p>
            <a:pPr marL="300355" indent="-300355"/>
            <a:r>
              <a:rPr lang="en-US" sz="3650">
                <a:hlinkClick r:id="rId9"/>
              </a:rPr>
              <a:t>RedHat OpenShift </a:t>
            </a:r>
            <a:r>
              <a:rPr lang="en-US" sz="3650"/>
              <a:t> </a:t>
            </a:r>
            <a:endParaRPr lang="en-US">
              <a:cs typeface="Calibri" panose="020F0502020204030204"/>
            </a:endParaRPr>
          </a:p>
          <a:p>
            <a:pPr marL="300355" indent="-300355"/>
            <a:r>
              <a:rPr lang="en-US">
                <a:hlinkClick r:id="rId10"/>
              </a:rPr>
              <a:t>VMware/Pivotal Enterprise PKS</a:t>
            </a:r>
            <a:endParaRPr lang="en-US"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637641C-8A9C-4385-A549-F4635FC78534}"/>
              </a:ext>
            </a:extLst>
          </p:cNvPr>
          <p:cNvSpPr txBox="1">
            <a:spLocks/>
          </p:cNvSpPr>
          <p:nvPr/>
        </p:nvSpPr>
        <p:spPr>
          <a:xfrm>
            <a:off x="9280188" y="3144838"/>
            <a:ext cx="6753562" cy="212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0243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8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Future Plans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270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601</Words>
  <Application>Microsoft Office PowerPoint</Application>
  <PresentationFormat>Custom</PresentationFormat>
  <Paragraphs>143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Georgia</vt:lpstr>
      <vt:lpstr>Roboto</vt:lpstr>
      <vt:lpstr>Roboto Medium</vt:lpstr>
      <vt:lpstr>Office Theme</vt:lpstr>
      <vt:lpstr>PowerPoint Presentation</vt:lpstr>
      <vt:lpstr>SIG-Windows</vt:lpstr>
      <vt:lpstr>History</vt:lpstr>
      <vt:lpstr>Updates</vt:lpstr>
      <vt:lpstr>Networking Update</vt:lpstr>
      <vt:lpstr>Things to Consider</vt:lpstr>
      <vt:lpstr>Testing Update</vt:lpstr>
      <vt:lpstr>Turnkey Solutions Available</vt:lpstr>
      <vt:lpstr>PowerPoint Presentation</vt:lpstr>
      <vt:lpstr>CRI-ContainerD</vt:lpstr>
      <vt:lpstr>1.15 Estimate</vt:lpstr>
      <vt:lpstr>How to Contribute</vt:lpstr>
      <vt:lpstr>Getting Started</vt:lpstr>
      <vt:lpstr>How to find us</vt:lpstr>
      <vt:lpstr>PowerPoint Presentation</vt:lpstr>
    </vt:vector>
  </TitlesOfParts>
  <Manager/>
  <Company>VMware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CNCF Project Harbor</dc:subject>
  <dc:creator>Steven Zou</dc:creator>
  <cp:keywords>Harbor, 1.8</cp:keywords>
  <dc:description>Slides are created for Harbor deep dive talk by Steven Zou. (szou@vmware.com)</dc:description>
  <cp:lastModifiedBy>Michael Michael</cp:lastModifiedBy>
  <cp:revision>3</cp:revision>
  <dcterms:created xsi:type="dcterms:W3CDTF">2019-03-04T04:10:59Z</dcterms:created>
  <dcterms:modified xsi:type="dcterms:W3CDTF">2019-05-23T13:00:34Z</dcterms:modified>
  <cp:category/>
</cp:coreProperties>
</file>